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23" r:id="rId7"/>
    <p:sldId id="325" r:id="rId8"/>
    <p:sldId id="324" r:id="rId9"/>
    <p:sldId id="334" r:id="rId10"/>
    <p:sldId id="332" r:id="rId11"/>
    <p:sldId id="326" r:id="rId12"/>
    <p:sldId id="333" r:id="rId13"/>
    <p:sldId id="344" r:id="rId14"/>
    <p:sldId id="335" r:id="rId15"/>
    <p:sldId id="336" r:id="rId16"/>
    <p:sldId id="341" r:id="rId17"/>
    <p:sldId id="338" r:id="rId18"/>
    <p:sldId id="346" r:id="rId19"/>
    <p:sldId id="345" r:id="rId20"/>
    <p:sldId id="347" r:id="rId21"/>
    <p:sldId id="295" r:id="rId2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584" autoAdjust="0"/>
  </p:normalViewPr>
  <p:slideViewPr>
    <p:cSldViewPr snapToGrid="0">
      <p:cViewPr>
        <p:scale>
          <a:sx n="59" d="100"/>
          <a:sy n="59" d="100"/>
        </p:scale>
        <p:origin x="1500" y="212"/>
      </p:cViewPr>
      <p:guideLst>
        <p:guide orient="horz" pos="1648"/>
        <p:guide pos="2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各位专家和评委老师大家好，我是李浩瑞，我和我的队友栾岱洋都来自吴健雄学院，今年大二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同时我也提供了详细自述文件，包教包会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作为程序员，我们经常说</a:t>
            </a:r>
            <a:r>
              <a:rPr lang="en-US" altLang="zh-CN" dirty="0"/>
              <a:t>ok, talk is easy show me the code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下面我会介绍一些关键的代码，时间不多了可能过的快一点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因为我们的评分标准特别指出要使用</a:t>
            </a:r>
            <a:r>
              <a:rPr lang="en-US" altLang="zh-CN" sz="800" dirty="0" err="1"/>
              <a:t>wifi</a:t>
            </a:r>
            <a:r>
              <a:rPr lang="en-US" altLang="zh-CN" sz="800" dirty="0"/>
              <a:t>,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这里我设计了可视化的</a:t>
            </a:r>
            <a:r>
              <a:rPr lang="en-US" altLang="zh-CN" sz="800" dirty="0" err="1"/>
              <a:t>wifi</a:t>
            </a:r>
            <a:r>
              <a:rPr lang="zh-CN" altLang="en-US" sz="800" dirty="0"/>
              <a:t>连接过程，未连接，连接成功等待数据，连接失败显示红色叉号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物联网的核心就在于联网，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我使用的是中国移动开发的</a:t>
            </a:r>
            <a:r>
              <a:rPr lang="en-US" altLang="zh-CN" sz="800" dirty="0" err="1"/>
              <a:t>OneNET</a:t>
            </a:r>
            <a:r>
              <a:rPr lang="en-US" altLang="zh-CN" sz="800" dirty="0"/>
              <a:t>,</a:t>
            </a:r>
            <a:r>
              <a:rPr lang="zh-CN" altLang="en-US" sz="800" dirty="0"/>
              <a:t>比起臃肿的阿里云，</a:t>
            </a:r>
            <a:r>
              <a:rPr lang="en-US" altLang="zh-CN" sz="800" dirty="0" err="1"/>
              <a:t>onenet</a:t>
            </a:r>
            <a:r>
              <a:rPr lang="zh-CN" altLang="en-US" sz="800" dirty="0"/>
              <a:t>更加灵活，也提供了很棒的可视化数据流模板。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我们的代码严格遵循代码规范，函数都有详细的变量和文档介绍，命名也均符合规范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err="1"/>
              <a:t>Onenet</a:t>
            </a:r>
            <a:r>
              <a:rPr lang="zh-CN" altLang="en-US" sz="800" dirty="0"/>
              <a:t>提供了很棒的可视化和批量查询功能，方便实际使用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接下来是</a:t>
            </a:r>
            <a:r>
              <a:rPr lang="en-US" altLang="zh-CN" sz="800" dirty="0"/>
              <a:t>unit-V</a:t>
            </a:r>
            <a:r>
              <a:rPr lang="zh-CN" altLang="en-US" sz="800" dirty="0"/>
              <a:t>的二维码识别部分，获取二维码信息后将会通过串口传递。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这是我使用</a:t>
            </a:r>
            <a:r>
              <a:rPr lang="en-US" altLang="zh-CN" sz="800" dirty="0"/>
              <a:t>PUTTY</a:t>
            </a:r>
            <a:r>
              <a:rPr lang="zh-CN" altLang="en-US" sz="800" dirty="0"/>
              <a:t>调试工具获得的输出，是在扫描写有我自己名字的二维码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有发送就需要有接收，相机连接</a:t>
            </a:r>
            <a:r>
              <a:rPr lang="en-US" altLang="zh-CN" sz="800" dirty="0"/>
              <a:t>M5GO</a:t>
            </a:r>
            <a:r>
              <a:rPr lang="zh-CN" altLang="en-US" sz="800" dirty="0"/>
              <a:t>的</a:t>
            </a:r>
            <a:r>
              <a:rPr lang="en-US" altLang="zh-CN" sz="800" dirty="0"/>
              <a:t>C</a:t>
            </a:r>
            <a:r>
              <a:rPr lang="zh-CN" altLang="en-US" sz="800" dirty="0"/>
              <a:t>口，因此注册</a:t>
            </a:r>
            <a:r>
              <a:rPr lang="en-US" altLang="zh-CN" sz="800" dirty="0"/>
              <a:t>16,17</a:t>
            </a:r>
            <a:r>
              <a:rPr lang="zh-CN" altLang="en-US" sz="800" dirty="0"/>
              <a:t>作为接收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这是整个的数据流展示，二维码部分因为停留的较久，有了多次输出，后期可以通过字符串匹配算法改进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/>
              <a:t>最后是致谢部分</a:t>
            </a:r>
            <a:endParaRPr lang="en-US" altLang="zh-CN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/>
              <a:t>我希望感谢</a:t>
            </a:r>
            <a:r>
              <a:rPr lang="zh-CN" altLang="en-US" sz="1000" b="1" dirty="0">
                <a:solidFill>
                  <a:schemeClr val="bg2"/>
                </a:solidFill>
              </a:rPr>
              <a:t>乐鑫 与 </a:t>
            </a:r>
            <a:r>
              <a:rPr lang="en-US" altLang="zh-CN" sz="1000" b="1" dirty="0">
                <a:solidFill>
                  <a:schemeClr val="bg2"/>
                </a:solidFill>
              </a:rPr>
              <a:t>M5STACK </a:t>
            </a:r>
            <a:r>
              <a:rPr lang="zh-CN" altLang="en-US" sz="1000" b="1" dirty="0">
                <a:solidFill>
                  <a:schemeClr val="bg2"/>
                </a:solidFill>
              </a:rPr>
              <a:t>公司，你们</a:t>
            </a:r>
            <a:r>
              <a:rPr lang="zh-CN" altLang="en-US" sz="800" dirty="0">
                <a:solidFill>
                  <a:schemeClr val="bg2"/>
                </a:solidFill>
              </a:rPr>
              <a:t>提供了非常有创意的产品</a:t>
            </a:r>
            <a:endParaRPr lang="en-US" altLang="zh-CN" sz="800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/>
              <a:t>感谢</a:t>
            </a:r>
            <a:r>
              <a:rPr lang="zh-CN" altLang="en-US" sz="800" b="1" dirty="0">
                <a:solidFill>
                  <a:schemeClr val="bg2"/>
                </a:solidFill>
              </a:rPr>
              <a:t>群内靠谱的工程师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感谢我勤劳的队友</a:t>
            </a:r>
            <a:endParaRPr lang="en-US" altLang="zh-CN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/>
              <a:t>最后我还希望感谢</a:t>
            </a:r>
            <a:r>
              <a:rPr lang="zh-CN" altLang="en-US" sz="800" b="1" dirty="0">
                <a:solidFill>
                  <a:schemeClr val="bg2"/>
                </a:solidFill>
              </a:rPr>
              <a:t>可敬的对手钟思捷组、王宇林组，虽然我们是对手，但在日常交流中你们</a:t>
            </a:r>
            <a:r>
              <a:rPr lang="zh-CN" altLang="en-US" sz="800" dirty="0">
                <a:solidFill>
                  <a:schemeClr val="bg2"/>
                </a:solidFill>
              </a:rPr>
              <a:t>教会了我很多东西</a:t>
            </a:r>
            <a:endParaRPr lang="en-US" altLang="zh-CN" sz="8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8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dirty="0"/>
              <a:t>以上就是我的汇报，感谢各位评委老师聆听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f7b17fb4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f7b17fb4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我将分为这五大板块介绍我的项目，分别是简介，设计成果，编程细节和视频展示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疫情当前，斩断公共传染链条是工作的重心，因此需要关注“密切接触者”们。</a:t>
            </a:r>
            <a:r>
              <a:rPr lang="en-US" altLang="zh-CN" sz="800" dirty="0"/>
              <a:t>【</a:t>
            </a:r>
            <a:r>
              <a:rPr lang="zh-CN" altLang="en-US" sz="800" dirty="0"/>
              <a:t>开始动画</a:t>
            </a:r>
            <a:r>
              <a:rPr lang="en-US" altLang="zh-CN" sz="800" dirty="0"/>
              <a:t>】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800" dirty="0"/>
              <a:t>“</a:t>
            </a:r>
            <a:r>
              <a:rPr lang="zh-CN" altLang="zh-CN" sz="800" dirty="0">
                <a:solidFill>
                  <a:schemeClr val="accent3"/>
                </a:solidFill>
              </a:rPr>
              <a:t>公共交通</a:t>
            </a:r>
            <a:r>
              <a:rPr lang="zh-CN" altLang="zh-CN" sz="800" dirty="0"/>
              <a:t>”这一环的统计显得尤为困难，有时不得不</a:t>
            </a:r>
            <a:r>
              <a:rPr lang="zh-CN" altLang="zh-CN" sz="800" dirty="0">
                <a:solidFill>
                  <a:schemeClr val="accent3"/>
                </a:solidFill>
              </a:rPr>
              <a:t>依赖于媒体的 “转发求扩散”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即使是在前几天，人民日报也仍然在呼吁转发，追寻足迹。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设计灵感来自于公交统计。</a:t>
            </a:r>
            <a:endParaRPr lang="en-US" altLang="zh-CN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乘坐公交时，司机会给每位乘客</a:t>
            </a:r>
            <a:r>
              <a:rPr lang="zh-CN" altLang="en-US" sz="800" dirty="0">
                <a:solidFill>
                  <a:schemeClr val="bg2"/>
                </a:solidFill>
              </a:rPr>
              <a:t>测量体温</a:t>
            </a:r>
            <a:r>
              <a:rPr lang="zh-CN" altLang="en-US" sz="800" dirty="0"/>
              <a:t>，并一对一地</a:t>
            </a:r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检查他们的健康码</a:t>
            </a:r>
            <a:endParaRPr lang="en-US" altLang="zh-CN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这个过程虽然保证了乘客的安全，但是无法做到信息的</a:t>
            </a:r>
            <a:r>
              <a:rPr lang="zh-CN" altLang="en-US" sz="800" dirty="0">
                <a:solidFill>
                  <a:schemeClr val="accent3"/>
                </a:solidFill>
              </a:rPr>
              <a:t>批量汇总</a:t>
            </a:r>
            <a:r>
              <a:rPr lang="en-US" altLang="zh-CN" sz="800" dirty="0">
                <a:solidFill>
                  <a:schemeClr val="accent3"/>
                </a:solidFill>
              </a:rPr>
              <a:t>【</a:t>
            </a:r>
            <a:r>
              <a:rPr lang="zh-CN" altLang="en-US" sz="800" dirty="0">
                <a:solidFill>
                  <a:schemeClr val="accent3"/>
                </a:solidFill>
              </a:rPr>
              <a:t>动画</a:t>
            </a:r>
            <a:r>
              <a:rPr lang="en-US" altLang="zh-CN" sz="800" dirty="0">
                <a:solidFill>
                  <a:schemeClr val="accent3"/>
                </a:solidFill>
              </a:rPr>
              <a:t>】</a:t>
            </a:r>
            <a:endParaRPr lang="en-US" altLang="zh-CN" sz="800" dirty="0">
              <a:solidFill>
                <a:schemeClr val="accent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accent3"/>
                </a:solidFill>
              </a:rPr>
              <a:t>我们想知道</a:t>
            </a:r>
            <a:r>
              <a:rPr lang="zh-CN" altLang="en-US" sz="800" dirty="0">
                <a:solidFill>
                  <a:schemeClr val="bg2"/>
                </a:solidFill>
              </a:rPr>
              <a:t>乘客是在哪里上车？同车者有谁？这些信息无法获取。</a:t>
            </a:r>
            <a:endParaRPr lang="en-US" altLang="zh-CN" sz="800" dirty="0">
              <a:solidFill>
                <a:schemeClr val="bg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800" dirty="0">
              <a:solidFill>
                <a:schemeClr val="accent3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altLang="zh-CN" sz="800" dirty="0">
              <a:solidFill>
                <a:schemeClr val="accent3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altLang="zh-CN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8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前不久，一位日本高中生开发了针对这一问题的“</a:t>
            </a:r>
            <a:r>
              <a:rPr lang="zh-CN" altLang="en-US" sz="800" dirty="0">
                <a:solidFill>
                  <a:schemeClr val="accent3"/>
                </a:solidFill>
              </a:rPr>
              <a:t>足迹追踪</a:t>
            </a:r>
            <a:r>
              <a:rPr lang="zh-CN" altLang="en-US" sz="800" dirty="0"/>
              <a:t>”应用，当天登上了微博热搜，获得千万流量</a:t>
            </a:r>
            <a:r>
              <a:rPr lang="en-US" altLang="zh-CN" sz="800" dirty="0"/>
              <a:t>【</a:t>
            </a:r>
            <a:r>
              <a:rPr lang="zh-CN" altLang="en-US" sz="800" dirty="0"/>
              <a:t>动画</a:t>
            </a:r>
            <a:r>
              <a:rPr lang="en-US" altLang="zh-CN" sz="800" dirty="0"/>
              <a:t>】</a:t>
            </a:r>
            <a:endParaRPr lang="en-US" altLang="zh-CN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但是这种主动上报信息的应用因为</a:t>
            </a:r>
            <a:r>
              <a:rPr lang="zh-CN" altLang="en-US" sz="800" dirty="0">
                <a:solidFill>
                  <a:schemeClr val="accent3"/>
                </a:solidFill>
              </a:rPr>
              <a:t>涉及隐私</a:t>
            </a:r>
            <a:r>
              <a:rPr lang="zh-CN" altLang="en-US" sz="800" dirty="0"/>
              <a:t>，不能让每位社会成员都使用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【</a:t>
            </a:r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动画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】</a:t>
            </a:r>
            <a:endParaRPr lang="en-US" altLang="zh-CN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/>
              <a:t>综上，我们希望抓住“公交检查”这一个</a:t>
            </a:r>
            <a:r>
              <a:rPr lang="zh-CN" altLang="en-US" sz="800" dirty="0">
                <a:solidFill>
                  <a:schemeClr val="accent3"/>
                </a:solidFill>
              </a:rPr>
              <a:t>程序繁琐，效率低下</a:t>
            </a:r>
            <a:r>
              <a:rPr lang="zh-CN" altLang="en-US" sz="800" dirty="0"/>
              <a:t>的点，用物联网思维解决这一问题</a:t>
            </a:r>
            <a:endParaRPr lang="en-US" altLang="zh-CN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这是我的设计初稿</a:t>
            </a:r>
            <a:r>
              <a:rPr lang="en-US" altLang="zh-CN" sz="800" dirty="0"/>
              <a:t>【</a:t>
            </a:r>
            <a:r>
              <a:rPr lang="zh-CN" altLang="en-US" sz="800" dirty="0"/>
              <a:t>动画</a:t>
            </a:r>
            <a:r>
              <a:rPr lang="en-US" altLang="zh-CN" sz="800" dirty="0"/>
              <a:t>】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solidFill>
                  <a:schemeClr val="bg2"/>
                </a:solidFill>
              </a:rPr>
              <a:t>旨在结合</a:t>
            </a:r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车载 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Wi-Fi, </a:t>
            </a:r>
            <a:r>
              <a:rPr lang="zh-CN" altLang="en-US" sz="800" dirty="0">
                <a:solidFill>
                  <a:schemeClr val="bg2"/>
                </a:solidFill>
              </a:rPr>
              <a:t>以及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RFID</a:t>
            </a:r>
            <a:r>
              <a:rPr lang="en-US" altLang="zh-CN" sz="800" dirty="0">
                <a:solidFill>
                  <a:schemeClr val="bg2"/>
                </a:solidFill>
              </a:rPr>
              <a:t>, 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GPS</a:t>
            </a:r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，机器视觉等功能</a:t>
            </a:r>
            <a:r>
              <a:rPr lang="zh-CN" altLang="en-US" sz="800" dirty="0">
                <a:solidFill>
                  <a:schemeClr val="bg2"/>
                </a:solidFill>
              </a:rPr>
              <a:t>，为公交</a:t>
            </a:r>
            <a:r>
              <a:rPr lang="zh-CN" altLang="en-US" sz="800" dirty="0">
                <a:solidFill>
                  <a:schemeClr val="accent6">
                    <a:lumMod val="75000"/>
                  </a:schemeClr>
                </a:solidFill>
              </a:rPr>
              <a:t>自动登记</a:t>
            </a:r>
            <a:r>
              <a:rPr lang="zh-CN" altLang="en-US" sz="800" dirty="0">
                <a:solidFill>
                  <a:schemeClr val="bg2"/>
                </a:solidFill>
              </a:rPr>
              <a:t>、追踪“同行者”记录提供便利</a:t>
            </a:r>
            <a:r>
              <a:rPr lang="en-US" altLang="zh-CN" sz="800" dirty="0">
                <a:solidFill>
                  <a:schemeClr val="bg2"/>
                </a:solidFill>
              </a:rPr>
              <a:t>【</a:t>
            </a:r>
            <a:r>
              <a:rPr lang="zh-CN" altLang="en-US" sz="800" dirty="0">
                <a:solidFill>
                  <a:schemeClr val="bg2"/>
                </a:solidFill>
              </a:rPr>
              <a:t>动画</a:t>
            </a:r>
            <a:r>
              <a:rPr lang="en-US" altLang="zh-CN" sz="800" dirty="0">
                <a:solidFill>
                  <a:schemeClr val="bg2"/>
                </a:solidFill>
              </a:rPr>
              <a:t>】</a:t>
            </a:r>
            <a:endParaRPr lang="en-US" altLang="zh-CN" sz="800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zh-CN" altLang="en-US" sz="800" dirty="0">
                <a:solidFill>
                  <a:schemeClr val="bg2"/>
                </a:solidFill>
              </a:rPr>
              <a:t>使用</a:t>
            </a:r>
            <a:r>
              <a:rPr lang="en-US" altLang="zh-CN" sz="800" dirty="0">
                <a:solidFill>
                  <a:schemeClr val="accent6">
                    <a:lumMod val="75000"/>
                  </a:schemeClr>
                </a:solidFill>
              </a:rPr>
              <a:t>ESP32</a:t>
            </a:r>
            <a:r>
              <a:rPr lang="zh-CN" altLang="en-US" sz="800" dirty="0">
                <a:solidFill>
                  <a:schemeClr val="bg2"/>
                </a:solidFill>
              </a:rPr>
              <a:t>作为主控芯片</a:t>
            </a:r>
            <a:r>
              <a:rPr lang="en-US" altLang="zh-CN" sz="800" dirty="0">
                <a:solidFill>
                  <a:schemeClr val="bg2"/>
                </a:solidFill>
              </a:rPr>
              <a:t>,unit</a:t>
            </a:r>
            <a:r>
              <a:rPr lang="zh-CN" altLang="en-US" sz="800" dirty="0">
                <a:solidFill>
                  <a:schemeClr val="bg2"/>
                </a:solidFill>
              </a:rPr>
              <a:t>系列作为感知输入</a:t>
            </a:r>
            <a:endParaRPr lang="en-US" altLang="zh-CN" sz="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接下来是项目成果，设计的核心功能是全部实现了</a:t>
            </a:r>
            <a:r>
              <a:rPr lang="en-US" altLang="zh-CN" sz="800" dirty="0"/>
              <a:t>【</a:t>
            </a:r>
            <a:r>
              <a:rPr lang="zh-CN" altLang="en-US" sz="800" dirty="0"/>
              <a:t>动画</a:t>
            </a:r>
            <a:r>
              <a:rPr lang="en-US" altLang="zh-CN" sz="800" dirty="0"/>
              <a:t>】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包括二维码识别，串口通信，数据上传，最后我还搭建了一个场景化的乐高积木，因为</a:t>
            </a:r>
            <a:r>
              <a:rPr lang="en-US" altLang="zh-CN" sz="800" dirty="0"/>
              <a:t>M5</a:t>
            </a:r>
            <a:r>
              <a:rPr lang="zh-CN" altLang="en-US" sz="800" dirty="0"/>
              <a:t>本身是一个非常有创意的产品，我也希望能以一种有创意的方法展现他，把线收好，产品整合起来</a:t>
            </a:r>
            <a:endParaRPr lang="en-US" altLang="zh-C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这里有一点我目前没有实现，就是测温枪的蓝牙传输，因为我购买的热温枪没办法解包，所以这里用了环境温度模拟乘客温度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我将整个开发过程以教程形式记录，发在了</a:t>
            </a:r>
            <a:r>
              <a:rPr lang="en-US" altLang="zh-CN" sz="800" dirty="0" err="1"/>
              <a:t>csdn</a:t>
            </a:r>
            <a:r>
              <a:rPr lang="zh-CN" altLang="en-US" sz="800" dirty="0"/>
              <a:t>上，当天就被推荐到了</a:t>
            </a:r>
            <a:r>
              <a:rPr lang="en-US" altLang="zh-CN" sz="800" dirty="0"/>
              <a:t>CSDN</a:t>
            </a:r>
            <a:r>
              <a:rPr lang="zh-CN" altLang="en-US" sz="800" dirty="0"/>
              <a:t>首页，收获了上千访问和二十多个收藏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项目的代码全部开源在</a:t>
            </a:r>
            <a:r>
              <a:rPr lang="en-US" altLang="zh-CN" sz="800" dirty="0" err="1"/>
              <a:t>github</a:t>
            </a:r>
            <a:r>
              <a:rPr lang="zh-CN" altLang="en-US" sz="800" dirty="0"/>
              <a:t>上，同时我也记录了小的样例程序，方便二次开发</a:t>
            </a:r>
            <a:endParaRPr lang="en-US" altLang="zh-CN" sz="8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" name="Google Shape;3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" name="Google Shape;5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hub.com/haoruilee/M5Stack_Healthy_code_tracer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804324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9911443" cy="5388429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2" name="标题 2"/>
          <p:cNvSpPr txBox="1"/>
          <p:nvPr/>
        </p:nvSpPr>
        <p:spPr>
          <a:xfrm>
            <a:off x="-78814" y="0"/>
            <a:ext cx="4903907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algn="r"/>
            <a:r>
              <a:rPr lang="en-US" altLang="zh-CN" sz="3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Healthy Code Tracer</a:t>
            </a:r>
            <a:endParaRPr lang="en-US" altLang="zh-CN" sz="36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66" y="41854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      李浩瑞 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   栾岱洋  吴健雄学院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项目成果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1" y="1651897"/>
            <a:ext cx="6569047" cy="31021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10" y="630490"/>
            <a:ext cx="4374809" cy="30481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矩形 7"/>
          <p:cNvSpPr/>
          <p:nvPr/>
        </p:nvSpPr>
        <p:spPr>
          <a:xfrm>
            <a:off x="6931297" y="3893373"/>
            <a:ext cx="1950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详细自诉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包教包会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2120046" y="1842409"/>
            <a:ext cx="4903907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编程细节</a:t>
            </a:r>
            <a:endParaRPr lang="en-US" altLang="zh-CN" sz="3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5" name="标题 2"/>
          <p:cNvSpPr txBox="1"/>
          <p:nvPr/>
        </p:nvSpPr>
        <p:spPr>
          <a:xfrm>
            <a:off x="1159328" y="2569029"/>
            <a:ext cx="7285211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algn="ctr"/>
            <a:r>
              <a:rPr lang="en-US" altLang="zh-CN" sz="2000" i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Talk is easy, Show me the code.</a:t>
            </a:r>
            <a:endParaRPr lang="en-US" altLang="zh-CN" sz="2000" i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ESP32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7774" y="1249755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</a:rPr>
              <a:t>Wi-Fi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14"/>
            <a:ext cx="9144000" cy="1520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8692"/>
          <a:stretch>
            <a:fillRect/>
          </a:stretch>
        </p:blipFill>
        <p:spPr>
          <a:xfrm>
            <a:off x="723791" y="3139504"/>
            <a:ext cx="2017713" cy="18423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9213" r="21726" b="4960"/>
          <a:stretch>
            <a:fillRect/>
          </a:stretch>
        </p:blipFill>
        <p:spPr>
          <a:xfrm>
            <a:off x="7101974" y="3231323"/>
            <a:ext cx="1838012" cy="1783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4" y="3139504"/>
            <a:ext cx="1838012" cy="18752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979964" y="4114800"/>
            <a:ext cx="88174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062832" y="4114800"/>
            <a:ext cx="88174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ESP32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7191" y="1323234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</a:rPr>
              <a:t>HTTP POST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174"/>
            <a:ext cx="9144000" cy="26027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7" y="3881127"/>
            <a:ext cx="3238666" cy="119386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19" y="1507900"/>
            <a:ext cx="2800494" cy="5461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ESP32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7191" y="1323234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</a:rPr>
              <a:t>HTTP POST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77" y="1649150"/>
            <a:ext cx="2070206" cy="6667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234"/>
            <a:ext cx="9144000" cy="37929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22447"/>
          <a:stretch>
            <a:fillRect/>
          </a:stretch>
        </p:blipFill>
        <p:spPr>
          <a:xfrm>
            <a:off x="0" y="1714831"/>
            <a:ext cx="6083613" cy="989903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Unit-V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2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7191" y="1323234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二维码识别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9" y="2803230"/>
            <a:ext cx="3130711" cy="21146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870" y="1037773"/>
            <a:ext cx="5753396" cy="333392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30870" y="3393804"/>
            <a:ext cx="1610551" cy="711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Unit-V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7191" y="1449674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</a:rPr>
              <a:t>UART</a:t>
            </a:r>
            <a:r>
              <a:rPr lang="zh-CN" altLang="en-US" sz="1800" b="1" dirty="0">
                <a:solidFill>
                  <a:schemeClr val="bg2"/>
                </a:solidFill>
              </a:rPr>
              <a:t>通信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7" y="2090007"/>
            <a:ext cx="4337273" cy="19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83" y="873578"/>
            <a:ext cx="3795783" cy="38146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05796" y="4134931"/>
            <a:ext cx="1995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M5GO</a:t>
            </a:r>
            <a:r>
              <a:rPr lang="zh-CN" altLang="en-US" sz="1600" dirty="0">
                <a:solidFill>
                  <a:schemeClr val="bg2"/>
                </a:solidFill>
              </a:rPr>
              <a:t>的接收部分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8486" y="3948247"/>
            <a:ext cx="722439" cy="386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Unit-V</a:t>
            </a:r>
            <a:r>
              <a:rPr lang="zh-CN" altLang="en-US" dirty="0"/>
              <a:t>编程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145"/>
            <a:ext cx="9144000" cy="35092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致谢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9654" y="1724052"/>
            <a:ext cx="425234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2"/>
                </a:solidFill>
              </a:rPr>
              <a:t>乐鑫 和 </a:t>
            </a:r>
            <a:r>
              <a:rPr lang="en-US" altLang="zh-CN" sz="1800" b="1" dirty="0">
                <a:solidFill>
                  <a:schemeClr val="bg2"/>
                </a:solidFill>
              </a:rPr>
              <a:t>M5STACK </a:t>
            </a:r>
            <a:r>
              <a:rPr lang="zh-CN" altLang="en-US" sz="1800" b="1" dirty="0">
                <a:solidFill>
                  <a:schemeClr val="bg2"/>
                </a:solidFill>
              </a:rPr>
              <a:t>公司</a:t>
            </a:r>
            <a:endParaRPr lang="en-US" altLang="zh-CN" sz="1800" b="1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      提供非常有创意的产品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      Next Generation Development Toolkit !!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2"/>
                </a:solidFill>
              </a:rPr>
              <a:t>群内工程师</a:t>
            </a:r>
            <a:endParaRPr lang="en-US" altLang="zh-CN" sz="1800" b="1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      靠谱，深夜回答问题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2"/>
                </a:solidFill>
              </a:rPr>
              <a:t>勤劳的队友</a:t>
            </a:r>
            <a:endParaRPr lang="en-US" altLang="zh-CN" sz="1800" b="1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      一起</a:t>
            </a:r>
            <a:r>
              <a:rPr lang="en-US" altLang="zh-CN" dirty="0">
                <a:solidFill>
                  <a:schemeClr val="bg2"/>
                </a:solidFill>
              </a:rPr>
              <a:t>Debug</a:t>
            </a:r>
            <a:r>
              <a:rPr lang="zh-CN" altLang="en-US" dirty="0">
                <a:solidFill>
                  <a:schemeClr val="bg2"/>
                </a:solidFill>
              </a:rPr>
              <a:t>到深夜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chemeClr val="bg2"/>
                </a:solidFill>
              </a:rPr>
              <a:t>可敬的对手钟思捷组、王宇林组</a:t>
            </a:r>
            <a:endParaRPr lang="en-US" altLang="zh-CN" sz="1800" b="1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      交流很多，收获很多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65" y="1628233"/>
            <a:ext cx="4082143" cy="23519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9201150" cy="6016137"/>
          </a:xfrm>
          <a:prstGeom prst="rect">
            <a:avLst/>
          </a:prstGeom>
        </p:spPr>
      </p:pic>
      <p:sp>
        <p:nvSpPr>
          <p:cNvPr id="7" name="标题 2"/>
          <p:cNvSpPr txBox="1"/>
          <p:nvPr/>
        </p:nvSpPr>
        <p:spPr>
          <a:xfrm>
            <a:off x="642150" y="1853850"/>
            <a:ext cx="7772400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感谢聆听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30250" y="400614"/>
            <a:ext cx="4376442" cy="709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r>
              <a:rPr lang="en-US" altLang="zh-CN" dirty="0"/>
              <a:t> </a:t>
            </a:r>
            <a:endParaRPr lang="en-US" altLang="en-GB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70865" y="1732461"/>
            <a:ext cx="3300095" cy="2400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2"/>
                </a:solidFill>
                <a:sym typeface="Arial" panose="020B0604020202020204"/>
              </a:rPr>
              <a:t>项目简介</a:t>
            </a:r>
            <a:endParaRPr lang="en-US" altLang="zh-CN" sz="2400" b="1" dirty="0">
              <a:solidFill>
                <a:schemeClr val="bg2"/>
              </a:solidFill>
              <a:sym typeface="+mn-ea"/>
            </a:endParaRPr>
          </a:p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chemeClr val="bg2"/>
              </a:solidFill>
              <a:sym typeface="+mn-ea"/>
            </a:endParaRPr>
          </a:p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2"/>
                </a:solidFill>
                <a:sym typeface="+mn-ea"/>
              </a:rPr>
              <a:t>设计成果</a:t>
            </a:r>
            <a:endParaRPr lang="en-US" altLang="zh-CN" sz="2400" b="1" dirty="0">
              <a:solidFill>
                <a:schemeClr val="bg2"/>
              </a:solidFill>
              <a:sym typeface="+mn-ea"/>
            </a:endParaRPr>
          </a:p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endParaRPr lang="en-US" sz="2400" b="1" dirty="0">
              <a:solidFill>
                <a:schemeClr val="bg2"/>
              </a:solidFill>
              <a:sym typeface="+mn-ea"/>
            </a:endParaRPr>
          </a:p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endParaRPr lang="en-GB" sz="2400" b="1" dirty="0">
              <a:solidFill>
                <a:schemeClr val="bg2"/>
              </a:solidFill>
              <a:sym typeface="+mn-lt"/>
            </a:endParaRPr>
          </a:p>
          <a:p>
            <a:pPr marL="285750" indent="-285750">
              <a:buClr>
                <a:srgbClr val="000000"/>
              </a:buClr>
              <a:buSzPct val="80000"/>
              <a:buFont typeface="Wingdings" panose="05000000000000000000" charset="0"/>
              <a:buChar char="l"/>
            </a:pPr>
            <a:endParaRPr lang="en-GB" sz="2400" b="1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3041" y="1739809"/>
            <a:ext cx="347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+mn-ea"/>
              </a:rPr>
              <a:t>ESP32</a:t>
            </a:r>
            <a:r>
              <a:rPr lang="zh-CN" altLang="en-US" sz="2400" b="1" dirty="0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+mn-ea"/>
              </a:rPr>
              <a:t>编程</a:t>
            </a:r>
            <a:endParaRPr lang="en-US" altLang="zh-CN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 marL="285750" indent="-285750">
              <a:buSzPct val="80000"/>
              <a:buFont typeface="Wingdings" panose="05000000000000000000" charset="0"/>
              <a:buChar char="l"/>
            </a:pPr>
            <a:endParaRPr lang="en-US" altLang="en-GB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+mn-ea"/>
              </a:rPr>
              <a:t>Unit-V</a:t>
            </a:r>
            <a:r>
              <a:rPr lang="zh-CN" altLang="en-US" sz="2400" b="1" dirty="0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+mn-ea"/>
              </a:rPr>
              <a:t>编程</a:t>
            </a:r>
            <a:endParaRPr lang="en-US" altLang="zh-CN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 marL="285750" indent="-285750">
              <a:buSzPct val="80000"/>
              <a:buFont typeface="Wingdings" panose="05000000000000000000" charset="0"/>
              <a:buChar char="l"/>
            </a:pPr>
            <a:endParaRPr lang="en-US" altLang="en-GB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 marL="285750" indent="-285750">
              <a:buSzPct val="8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accent3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+mn-ea"/>
              </a:rPr>
              <a:t>视频展示</a:t>
            </a:r>
            <a:endParaRPr lang="en-US" altLang="zh-CN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 marL="285750" indent="-285750">
              <a:buSzPct val="80000"/>
              <a:buFont typeface="Wingdings" panose="05000000000000000000" charset="0"/>
              <a:buChar char="l"/>
            </a:pPr>
            <a:endParaRPr lang="en-US" altLang="en-GB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  <a:p>
            <a:pPr>
              <a:buSzPct val="80000"/>
            </a:pPr>
            <a:endParaRPr lang="en-GB" altLang="en-GB" sz="2400" b="1" dirty="0">
              <a:solidFill>
                <a:schemeClr val="accent3"/>
              </a:solidFill>
              <a:latin typeface="Lato" panose="020F0502020204030203"/>
              <a:ea typeface="Lato" panose="020F0502020204030203"/>
              <a:cs typeface="Lato" panose="020F0502020204030203"/>
              <a:sym typeface="+mn-ea"/>
            </a:endParaRPr>
          </a:p>
        </p:txBody>
      </p:sp>
      <p:pic>
        <p:nvPicPr>
          <p:cNvPr id="12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7845" y="1672593"/>
            <a:ext cx="5537485" cy="12510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项目简介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2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48997" y="1655117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设计背景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34" y="2571750"/>
            <a:ext cx="5537485" cy="13081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48" y="3359822"/>
            <a:ext cx="5562886" cy="147327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97191" y="2317968"/>
            <a:ext cx="217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疫情当前，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斩断公共传染链条</a:t>
            </a:r>
            <a:r>
              <a:rPr lang="zh-CN" altLang="en-US" dirty="0"/>
              <a:t>是工作重心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97191" y="3348125"/>
            <a:ext cx="217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其中，“</a:t>
            </a:r>
            <a:r>
              <a:rPr lang="zh-CN" altLang="zh-CN" dirty="0">
                <a:solidFill>
                  <a:schemeClr val="accent3"/>
                </a:solidFill>
              </a:rPr>
              <a:t>公共交通</a:t>
            </a:r>
            <a:r>
              <a:rPr lang="zh-CN" altLang="zh-CN" dirty="0"/>
              <a:t>”这一环的统计显得尤为困难，有时不得不</a:t>
            </a:r>
            <a:r>
              <a:rPr lang="zh-CN" altLang="zh-CN" dirty="0">
                <a:solidFill>
                  <a:schemeClr val="accent3"/>
                </a:solidFill>
              </a:rPr>
              <a:t>依赖于媒体的 “转发求扩散”</a:t>
            </a:r>
            <a:endParaRPr lang="zh-CN" altLang="zh-CN" dirty="0">
              <a:solidFill>
                <a:schemeClr val="accent3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项目简介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87" y="1351268"/>
            <a:ext cx="4882525" cy="33148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37774" y="1497678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生活灵感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4340" y="1988482"/>
            <a:ext cx="28235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乘坐公交时，司机会给每位乘客</a:t>
            </a:r>
            <a:r>
              <a:rPr lang="zh-CN" altLang="en-US" dirty="0">
                <a:solidFill>
                  <a:schemeClr val="bg2"/>
                </a:solidFill>
              </a:rPr>
              <a:t>测量体温</a:t>
            </a:r>
            <a:r>
              <a:rPr lang="zh-CN" altLang="en-US" dirty="0"/>
              <a:t>，并一对一地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检查他们的健康码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虽然保证了乘客的安全，但是无法做到信息的</a:t>
            </a:r>
            <a:r>
              <a:rPr lang="zh-CN" altLang="en-US" dirty="0">
                <a:solidFill>
                  <a:schemeClr val="accent3"/>
                </a:solidFill>
              </a:rPr>
              <a:t>批量汇总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54340" y="3588920"/>
            <a:ext cx="2880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哪位乘客是在哪里上车？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同车者有谁？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当天体温如何？</a:t>
            </a:r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健康码信息如何？</a:t>
            </a:r>
            <a:endParaRPr lang="en-US" altLang="zh-CN" dirty="0">
              <a:solidFill>
                <a:schemeClr val="bg2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项目简介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7774" y="1497678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生活灵感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4341" y="1988482"/>
            <a:ext cx="298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前不久，一位日本高中生开发了针对行踪问题的“</a:t>
            </a:r>
            <a:r>
              <a:rPr lang="zh-CN" altLang="en-US" dirty="0">
                <a:solidFill>
                  <a:schemeClr val="accent3"/>
                </a:solidFill>
              </a:rPr>
              <a:t>足迹追踪</a:t>
            </a:r>
            <a:r>
              <a:rPr lang="zh-CN" altLang="en-US" dirty="0"/>
              <a:t>”应用，当天登上了微博热搜，获得千万流量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804" y="2805683"/>
            <a:ext cx="2544326" cy="17085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20" y="2812236"/>
            <a:ext cx="2544326" cy="17085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804" y="1626145"/>
            <a:ext cx="5294442" cy="82999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254341" y="3027000"/>
            <a:ext cx="2986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但是这种主动上报信息的应用因为</a:t>
            </a:r>
            <a:r>
              <a:rPr lang="zh-CN" altLang="en-US" dirty="0">
                <a:solidFill>
                  <a:schemeClr val="accent3"/>
                </a:solidFill>
              </a:rPr>
              <a:t>涉及隐私</a:t>
            </a:r>
            <a:r>
              <a:rPr lang="zh-CN" altLang="en-US" dirty="0"/>
              <a:t>，无法推广到每位社会成员都使用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7774" y="3916908"/>
            <a:ext cx="298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综上，我们希望抓住“公交检查”这一个</a:t>
            </a:r>
            <a:r>
              <a:rPr lang="zh-CN" altLang="en-US" dirty="0">
                <a:solidFill>
                  <a:schemeClr val="accent3"/>
                </a:solidFill>
              </a:rPr>
              <a:t>程序繁琐，效率低下</a:t>
            </a:r>
            <a:r>
              <a:rPr lang="zh-CN" altLang="en-US" dirty="0"/>
              <a:t>的点，用物联网思维解决这一问题，最终实现</a:t>
            </a:r>
            <a:r>
              <a:rPr lang="zh-CN" altLang="en-US" dirty="0">
                <a:solidFill>
                  <a:schemeClr val="accent3"/>
                </a:solidFill>
              </a:rPr>
              <a:t>自动查验和信息汇总</a:t>
            </a:r>
            <a:endParaRPr lang="en-US" altLang="zh-CN" dirty="0">
              <a:solidFill>
                <a:schemeClr val="accent3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设计原理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7774" y="1497678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设计初稿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4341" y="1988482"/>
            <a:ext cx="3101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</a:rPr>
              <a:t>Healthy Code Tracer </a:t>
            </a:r>
            <a:r>
              <a:rPr lang="zh-CN" altLang="en-US" dirty="0">
                <a:solidFill>
                  <a:schemeClr val="bg2"/>
                </a:solidFill>
              </a:rPr>
              <a:t>启发于公交车司机需手动核验体温，健康码，并希望解决难以记录追踪公共交通的“同行者”痛点</a:t>
            </a:r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88" y="631292"/>
            <a:ext cx="5029225" cy="42754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191" y="4383516"/>
            <a:ext cx="310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使用</a:t>
            </a:r>
            <a:r>
              <a:rPr lang="en-US" altLang="zh-CN" dirty="0">
                <a:solidFill>
                  <a:schemeClr val="bg2"/>
                </a:solidFill>
              </a:rPr>
              <a:t>M5GO</a:t>
            </a:r>
            <a:r>
              <a:rPr lang="zh-CN" altLang="en-US" dirty="0">
                <a:solidFill>
                  <a:schemeClr val="bg2"/>
                </a:solidFill>
              </a:rPr>
              <a:t>的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ESP32</a:t>
            </a:r>
            <a:r>
              <a:rPr lang="zh-CN" altLang="en-US" dirty="0">
                <a:solidFill>
                  <a:schemeClr val="bg2"/>
                </a:solidFill>
              </a:rPr>
              <a:t>作为主控芯片</a:t>
            </a:r>
            <a:r>
              <a:rPr lang="en-US" altLang="zh-CN" dirty="0">
                <a:solidFill>
                  <a:schemeClr val="bg2"/>
                </a:solidFill>
              </a:rPr>
              <a:t>,unit</a:t>
            </a:r>
            <a:r>
              <a:rPr lang="zh-CN" altLang="en-US" dirty="0">
                <a:solidFill>
                  <a:schemeClr val="bg2"/>
                </a:solidFill>
              </a:rPr>
              <a:t>系列作为感知输入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4340" y="3014881"/>
            <a:ext cx="3174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</a:rPr>
              <a:t>本设计旨在结合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车载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Wi-Fi, </a:t>
            </a:r>
            <a:r>
              <a:rPr lang="zh-CN" altLang="en-US" dirty="0">
                <a:solidFill>
                  <a:schemeClr val="bg2"/>
                </a:solidFill>
              </a:rPr>
              <a:t>以及 </a:t>
            </a:r>
            <a:r>
              <a:rPr lang="en-US" altLang="zh-CN" dirty="0">
                <a:solidFill>
                  <a:schemeClr val="bg2"/>
                </a:solidFill>
              </a:rPr>
              <a:t>M5Stack </a:t>
            </a:r>
            <a:r>
              <a:rPr lang="zh-CN" altLang="en-US" dirty="0">
                <a:solidFill>
                  <a:schemeClr val="bg2"/>
                </a:solidFill>
              </a:rPr>
              <a:t>的 </a:t>
            </a:r>
            <a:r>
              <a:rPr lang="en-US" altLang="zh-CN" dirty="0">
                <a:solidFill>
                  <a:schemeClr val="bg2"/>
                </a:solidFill>
              </a:rPr>
              <a:t>RFID, GPS</a:t>
            </a:r>
            <a:r>
              <a:rPr lang="zh-CN" altLang="en-US" dirty="0">
                <a:solidFill>
                  <a:schemeClr val="bg2"/>
                </a:solidFill>
              </a:rPr>
              <a:t>，</a:t>
            </a:r>
            <a:r>
              <a:rPr lang="en-US" altLang="zh-CN" dirty="0">
                <a:solidFill>
                  <a:schemeClr val="bg2"/>
                </a:solidFill>
              </a:rPr>
              <a:t>K210 </a:t>
            </a:r>
            <a:r>
              <a:rPr lang="zh-CN" altLang="en-US" dirty="0">
                <a:solidFill>
                  <a:schemeClr val="bg2"/>
                </a:solidFill>
              </a:rPr>
              <a:t>机器视觉等功能，为公共交通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自动登记健康码和地理位置</a:t>
            </a:r>
            <a:r>
              <a:rPr lang="zh-CN" altLang="en-US" dirty="0">
                <a:solidFill>
                  <a:schemeClr val="bg2"/>
                </a:solidFill>
              </a:rPr>
              <a:t>等信息、追踪“同行者”记录提供便利</a:t>
            </a:r>
            <a:endParaRPr lang="en-US" altLang="zh-CN" dirty="0">
              <a:solidFill>
                <a:schemeClr val="bg2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项目成果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6813" y="1354783"/>
            <a:ext cx="5725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/>
              <a:t>✅</a:t>
            </a:r>
            <a:r>
              <a:rPr lang="zh-CN" altLang="en-US" sz="1600" dirty="0">
                <a:solidFill>
                  <a:schemeClr val="bg2"/>
                </a:solidFill>
              </a:rPr>
              <a:t>计划核心功能全部实现：</a:t>
            </a:r>
            <a:endParaRPr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589078" y="3202996"/>
            <a:ext cx="5725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⭕</a:t>
            </a:r>
            <a:r>
              <a:rPr lang="en-US" altLang="zh-CN" dirty="0"/>
              <a:t>   </a:t>
            </a:r>
            <a:r>
              <a:rPr lang="zh-CN" altLang="zh-CN" dirty="0"/>
              <a:t>测温枪蓝牙传输→模拟温度      </a:t>
            </a:r>
            <a:endParaRPr lang="zh-CN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590830"/>
            <a:ext cx="2236521" cy="1441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86" y="671985"/>
            <a:ext cx="3221814" cy="4300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6813" y="1591305"/>
            <a:ext cx="57250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</a:rPr>
              <a:t>☑RFID</a:t>
            </a:r>
            <a:r>
              <a:rPr lang="zh-CN" altLang="en-US" sz="1600" dirty="0">
                <a:solidFill>
                  <a:schemeClr val="bg2"/>
                </a:solidFill>
              </a:rPr>
              <a:t>公交打卡             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</a:rPr>
              <a:t>☑GPS</a:t>
            </a:r>
            <a:r>
              <a:rPr lang="zh-CN" altLang="en-US" sz="1600" dirty="0">
                <a:solidFill>
                  <a:schemeClr val="bg2"/>
                </a:solidFill>
              </a:rPr>
              <a:t>数据记录              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☑二维码识别                  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☑</a:t>
            </a:r>
            <a:r>
              <a:rPr lang="en-US" altLang="zh-CN" sz="1600" dirty="0">
                <a:solidFill>
                  <a:schemeClr val="bg2"/>
                </a:solidFill>
              </a:rPr>
              <a:t>UART</a:t>
            </a:r>
            <a:r>
              <a:rPr lang="zh-CN" altLang="en-US" sz="1600" dirty="0">
                <a:solidFill>
                  <a:schemeClr val="bg2"/>
                </a:solidFill>
              </a:rPr>
              <a:t>串口通信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☑数据整合上传至云平台 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☑搭建场景化乐高积木整合产品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71" y="2770594"/>
            <a:ext cx="7754499" cy="2034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项目成果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2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7854"/>
          <a:stretch>
            <a:fillRect/>
          </a:stretch>
        </p:blipFill>
        <p:spPr>
          <a:xfrm>
            <a:off x="1674925" y="991407"/>
            <a:ext cx="7373194" cy="189819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矩形 1"/>
          <p:cNvSpPr/>
          <p:nvPr/>
        </p:nvSpPr>
        <p:spPr>
          <a:xfrm>
            <a:off x="3486149" y="2068880"/>
            <a:ext cx="783771" cy="30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54828" y="991407"/>
            <a:ext cx="925286" cy="30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04708" y="3346186"/>
            <a:ext cx="3228762" cy="311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1660208"/>
            <a:ext cx="5725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教程</a:t>
            </a:r>
            <a:r>
              <a:rPr lang="zh-CN" altLang="en-US" sz="1600" dirty="0">
                <a:solidFill>
                  <a:schemeClr val="bg2"/>
                </a:solidFill>
              </a:rPr>
              <a:t>形式</a:t>
            </a:r>
            <a:endParaRPr lang="en-US" altLang="zh-CN" sz="1600" dirty="0">
              <a:solidFill>
                <a:schemeClr val="bg2"/>
              </a:solidFill>
            </a:endParaRPr>
          </a:p>
          <a:p>
            <a:r>
              <a:rPr lang="zh-CN" altLang="en-US" sz="1600" dirty="0">
                <a:solidFill>
                  <a:schemeClr val="bg2"/>
                </a:solidFill>
              </a:rPr>
              <a:t>     万字项目文档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项目成果</a:t>
            </a:r>
            <a:endParaRPr lang="en-GB" dirty="0"/>
          </a:p>
        </p:txBody>
      </p:sp>
      <p:pic>
        <p:nvPicPr>
          <p:cNvPr id="10" name="图片 1" descr="彩色校徽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97"/>
            <a:ext cx="9144000" cy="27173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71600" y="4584495"/>
            <a:ext cx="677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开源地址：</a:t>
            </a:r>
            <a:r>
              <a:rPr lang="en-US" altLang="zh-CN" i="1" dirty="0">
                <a:latin typeface="Adobe 黑体 Std R" panose="020B0400000000000000" pitchFamily="34" charset="-122"/>
                <a:ea typeface="Adobe 黑体 Std R" panose="020B0400000000000000" pitchFamily="34" charset="-122"/>
                <a:hlinkClick r:id="rId3"/>
              </a:rPr>
              <a:t>https://github.com/haoruilee/M5Stack_Healthy_code_tracer</a:t>
            </a:r>
            <a:endParaRPr lang="zh-CN" altLang="en-US" i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numdgm"/>
</p:tagLst>
</file>

<file path=ppt/tags/tag2.xml><?xml version="1.0" encoding="utf-8"?>
<p:tagLst xmlns:p="http://schemas.openxmlformats.org/presentationml/2006/main">
  <p:tag name="TIMING" val="|4.2|3.8|3.8"/>
</p:tagLst>
</file>

<file path=ppt/tags/tag3.xml><?xml version="1.0" encoding="utf-8"?>
<p:tagLst xmlns:p="http://schemas.openxmlformats.org/presentationml/2006/main">
  <p:tag name="TIMING" val="|8.1"/>
</p:tagLst>
</file>

<file path=ppt/tags/tag4.xml><?xml version="1.0" encoding="utf-8"?>
<p:tagLst xmlns:p="http://schemas.openxmlformats.org/presentationml/2006/main">
  <p:tag name="TIMING" val="|5.1|3.9"/>
</p:tagLst>
</file>

<file path=ppt/tags/tag5.xml><?xml version="1.0" encoding="utf-8"?>
<p:tagLst xmlns:p="http://schemas.openxmlformats.org/presentationml/2006/main">
  <p:tag name="TIMING" val="|2.1|7"/>
</p:tagLst>
</file>

<file path=ppt/tags/tag6.xml><?xml version="1.0" encoding="utf-8"?>
<p:tagLst xmlns:p="http://schemas.openxmlformats.org/presentationml/2006/main">
  <p:tag name="TIMING" val="|4.1|14.8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WPS 演示</Application>
  <PresentationFormat>全屏显示(16:9)</PresentationFormat>
  <Paragraphs>139</Paragraphs>
  <Slides>19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Arial</vt:lpstr>
      <vt:lpstr>Raleway</vt:lpstr>
      <vt:lpstr>Lato</vt:lpstr>
      <vt:lpstr>微软雅黑</vt:lpstr>
      <vt:lpstr>Calibri</vt:lpstr>
      <vt:lpstr>Wingdings</vt:lpstr>
      <vt:lpstr>Adobe 黑体 Std R</vt:lpstr>
      <vt:lpstr>Arial Unicode MS</vt:lpstr>
      <vt:lpstr>Streamline</vt:lpstr>
      <vt:lpstr>PowerPoint 演示文稿</vt:lpstr>
      <vt:lpstr>目录 </vt:lpstr>
      <vt:lpstr>项目简介</vt:lpstr>
      <vt:lpstr>项目简介</vt:lpstr>
      <vt:lpstr>项目简介</vt:lpstr>
      <vt:lpstr>设计原理</vt:lpstr>
      <vt:lpstr>项目成果</vt:lpstr>
      <vt:lpstr>项目成果</vt:lpstr>
      <vt:lpstr>项目成果</vt:lpstr>
      <vt:lpstr>项目成果</vt:lpstr>
      <vt:lpstr>PowerPoint 演示文稿</vt:lpstr>
      <vt:lpstr>ESP32编程</vt:lpstr>
      <vt:lpstr>ESP32编程</vt:lpstr>
      <vt:lpstr>ESP32编程</vt:lpstr>
      <vt:lpstr>Unit-V编程</vt:lpstr>
      <vt:lpstr>Unit-V编程</vt:lpstr>
      <vt:lpstr>Unit-V编程</vt:lpstr>
      <vt:lpstr>致谢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China’s  Carbon Emissions</dc:title>
  <dc:creator>Lenovo-LI</dc:creator>
  <cp:lastModifiedBy>冷山暖水</cp:lastModifiedBy>
  <cp:revision>178</cp:revision>
  <dcterms:created xsi:type="dcterms:W3CDTF">2019-04-22T21:13:00Z</dcterms:created>
  <dcterms:modified xsi:type="dcterms:W3CDTF">2020-07-04T14:18:09Z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